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94" r:id="rId2"/>
    <p:sldId id="295" r:id="rId3"/>
    <p:sldId id="263" r:id="rId4"/>
    <p:sldId id="271" r:id="rId5"/>
    <p:sldId id="272" r:id="rId6"/>
    <p:sldId id="262" r:id="rId7"/>
    <p:sldId id="277" r:id="rId8"/>
    <p:sldId id="273" r:id="rId9"/>
    <p:sldId id="293" r:id="rId10"/>
    <p:sldId id="279" r:id="rId11"/>
    <p:sldId id="278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8" r:id="rId26"/>
    <p:sldId id="297" r:id="rId27"/>
    <p:sldId id="299" r:id="rId2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D"/>
          </a:solidFill>
        </a:fill>
      </a:tcStyle>
    </a:wholeTbl>
    <a:band2H>
      <a:tcTxStyle/>
      <a:tcStyle>
        <a:tcBdr/>
        <a:fill>
          <a:solidFill>
            <a:srgbClr val="E6EB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8EB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3E72"/>
        </a:fontRef>
        <a:srgbClr val="003E7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3E72"/>
              </a:solidFill>
              <a:prstDash val="solid"/>
              <a:round/>
            </a:ln>
          </a:top>
          <a:bottom>
            <a:ln w="254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3E72"/>
              </a:solidFill>
              <a:prstDash val="solid"/>
              <a:round/>
            </a:ln>
          </a:top>
          <a:bottom>
            <a:ln w="254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D4"/>
          </a:solidFill>
        </a:fill>
      </a:tcStyle>
    </a:wholeTbl>
    <a:band2H>
      <a:tcTxStyle/>
      <a:tcStyle>
        <a:tcBdr/>
        <a:fill>
          <a:solidFill>
            <a:srgbClr val="E6E8E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E72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E72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E72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003E72"/>
              </a:solidFill>
              <a:prstDash val="solid"/>
              <a:round/>
            </a:ln>
          </a:left>
          <a:right>
            <a:ln w="12700" cap="flat">
              <a:solidFill>
                <a:srgbClr val="003E72"/>
              </a:solidFill>
              <a:prstDash val="solid"/>
              <a:round/>
            </a:ln>
          </a:right>
          <a:top>
            <a:ln w="12700" cap="flat">
              <a:solidFill>
                <a:srgbClr val="003E72"/>
              </a:solidFill>
              <a:prstDash val="solid"/>
              <a:round/>
            </a:ln>
          </a:top>
          <a:bottom>
            <a:ln w="127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solidFill>
                <a:srgbClr val="003E72"/>
              </a:solidFill>
              <a:prstDash val="solid"/>
              <a:round/>
            </a:ln>
          </a:insideH>
          <a:insideV>
            <a:ln w="12700" cap="flat">
              <a:solidFill>
                <a:srgbClr val="003E72"/>
              </a:solidFill>
              <a:prstDash val="solid"/>
              <a:round/>
            </a:ln>
          </a:insideV>
        </a:tcBdr>
        <a:fill>
          <a:solidFill>
            <a:srgbClr val="003E72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003E72"/>
              </a:solidFill>
              <a:prstDash val="solid"/>
              <a:round/>
            </a:ln>
          </a:left>
          <a:right>
            <a:ln w="12700" cap="flat">
              <a:solidFill>
                <a:srgbClr val="003E72"/>
              </a:solidFill>
              <a:prstDash val="solid"/>
              <a:round/>
            </a:ln>
          </a:right>
          <a:top>
            <a:ln w="12700" cap="flat">
              <a:solidFill>
                <a:srgbClr val="003E72"/>
              </a:solidFill>
              <a:prstDash val="solid"/>
              <a:round/>
            </a:ln>
          </a:top>
          <a:bottom>
            <a:ln w="127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solidFill>
                <a:srgbClr val="003E72"/>
              </a:solidFill>
              <a:prstDash val="solid"/>
              <a:round/>
            </a:ln>
          </a:insideH>
          <a:insideV>
            <a:ln w="12700" cap="flat">
              <a:solidFill>
                <a:srgbClr val="003E72"/>
              </a:solidFill>
              <a:prstDash val="solid"/>
              <a:round/>
            </a:ln>
          </a:insideV>
        </a:tcBdr>
        <a:fill>
          <a:solidFill>
            <a:srgbClr val="003E72">
              <a:alpha val="20000"/>
            </a:srgbClr>
          </a:solidFill>
        </a:fill>
      </a:tcStyle>
    </a:firstCol>
    <a:lastRow>
      <a:tcTxStyle b="on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003E72"/>
              </a:solidFill>
              <a:prstDash val="solid"/>
              <a:round/>
            </a:ln>
          </a:left>
          <a:right>
            <a:ln w="12700" cap="flat">
              <a:solidFill>
                <a:srgbClr val="003E72"/>
              </a:solidFill>
              <a:prstDash val="solid"/>
              <a:round/>
            </a:ln>
          </a:right>
          <a:top>
            <a:ln w="50800" cap="flat">
              <a:solidFill>
                <a:srgbClr val="003E72"/>
              </a:solidFill>
              <a:prstDash val="solid"/>
              <a:round/>
            </a:ln>
          </a:top>
          <a:bottom>
            <a:ln w="127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solidFill>
                <a:srgbClr val="003E72"/>
              </a:solidFill>
              <a:prstDash val="solid"/>
              <a:round/>
            </a:ln>
          </a:insideH>
          <a:insideV>
            <a:ln w="12700" cap="flat">
              <a:solidFill>
                <a:srgbClr val="003E7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003E72"/>
              </a:solidFill>
              <a:prstDash val="solid"/>
              <a:round/>
            </a:ln>
          </a:left>
          <a:right>
            <a:ln w="12700" cap="flat">
              <a:solidFill>
                <a:srgbClr val="003E72"/>
              </a:solidFill>
              <a:prstDash val="solid"/>
              <a:round/>
            </a:ln>
          </a:right>
          <a:top>
            <a:ln w="12700" cap="flat">
              <a:solidFill>
                <a:srgbClr val="003E72"/>
              </a:solidFill>
              <a:prstDash val="solid"/>
              <a:round/>
            </a:ln>
          </a:top>
          <a:bottom>
            <a:ln w="254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solidFill>
                <a:srgbClr val="003E72"/>
              </a:solidFill>
              <a:prstDash val="solid"/>
              <a:round/>
            </a:ln>
          </a:insideH>
          <a:insideV>
            <a:ln w="12700" cap="flat">
              <a:solidFill>
                <a:srgbClr val="003E7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9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662758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Arial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 rtl="1">
              <a:buFont typeface="+mj-lt"/>
              <a:buAutoNum type="arabicPeriod"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384175" y="398462"/>
            <a:ext cx="8375650" cy="4238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xfrm>
            <a:off x="384175" y="1708150"/>
            <a:ext cx="8374063" cy="40671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9037" y="6451600"/>
            <a:ext cx="153964" cy="135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.pdf" descr="image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012" y="6253162"/>
            <a:ext cx="766763" cy="576263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9037" y="6451600"/>
            <a:ext cx="153964" cy="135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0" y="5365750"/>
            <a:ext cx="9140825" cy="665163"/>
          </a:xfrm>
          <a:prstGeom prst="rect">
            <a:avLst/>
          </a:prstGeom>
          <a:solidFill>
            <a:srgbClr val="003E7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" name="Rectangle"/>
          <p:cNvSpPr/>
          <p:nvPr/>
        </p:nvSpPr>
        <p:spPr>
          <a:xfrm>
            <a:off x="0" y="6030912"/>
            <a:ext cx="9140825" cy="173038"/>
          </a:xfrm>
          <a:prstGeom prst="rect">
            <a:avLst/>
          </a:prstGeom>
          <a:solidFill>
            <a:srgbClr val="6AADE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9037" y="6448425"/>
            <a:ext cx="153964" cy="1355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xmlns:p14="http://schemas.microsoft.com/office/powerpoint/2010/main"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69875" marR="0" indent="-269875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1pPr>
      <a:lvl2pPr marL="567795" marR="0" indent="-296333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2pPr>
      <a:lvl3pPr marL="839611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3pPr>
      <a:lvl4pPr marL="1109309" marR="0" indent="-298097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4pPr>
      <a:lvl5pPr marL="1380948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5pPr>
      <a:lvl6pPr marL="1838148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6pPr>
      <a:lvl7pPr marL="2295348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7pPr>
      <a:lvl8pPr marL="2752548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8pPr>
      <a:lvl9pPr marL="3209748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 strategy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764" y="1904740"/>
            <a:ext cx="4064259" cy="40642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004" y="3308683"/>
            <a:ext cx="1344637" cy="594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2532" y="2118096"/>
            <a:ext cx="1784757" cy="17847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2914" y="2118096"/>
            <a:ext cx="3268216" cy="1631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is Bob.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Bob </a:t>
            </a:r>
            <a:r>
              <a:rPr lang="en-US" sz="2000" dirty="0" smtClean="0"/>
              <a:t>heads an AGI R&amp;D lab.</a:t>
            </a:r>
            <a:endParaRPr kumimoji="0" lang="en-US" sz="2000" b="0" i="0" u="none" strike="noStrike" cap="none" spc="0" normalizeH="0" baseline="0" dirty="0" smtClean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What should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Bob do?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91611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404" y="-36605"/>
            <a:ext cx="9336460" cy="70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616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rved Left Arrow 9"/>
          <p:cNvSpPr/>
          <p:nvPr/>
        </p:nvSpPr>
        <p:spPr>
          <a:xfrm>
            <a:off x="5994840" y="2502306"/>
            <a:ext cx="1400665" cy="2709361"/>
          </a:xfrm>
          <a:prstGeom prst="curved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should we be looking at?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017423" y="2233206"/>
            <a:ext cx="2977417" cy="715087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 anchorCtr="0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Arial"/>
              </a:rPr>
              <a:t>Development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017423" y="3390989"/>
            <a:ext cx="2977417" cy="715087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 anchorCtr="0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Arial"/>
              </a:rPr>
              <a:t>Deployment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017423" y="4496580"/>
            <a:ext cx="2977417" cy="715087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 anchorCtr="0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Arial"/>
              </a:rPr>
              <a:t>Landscape</a:t>
            </a:r>
          </a:p>
        </p:txBody>
      </p:sp>
      <p:sp>
        <p:nvSpPr>
          <p:cNvPr id="9" name="Curved Left Arrow 8"/>
          <p:cNvSpPr/>
          <p:nvPr/>
        </p:nvSpPr>
        <p:spPr>
          <a:xfrm>
            <a:off x="5994840" y="3607076"/>
            <a:ext cx="859075" cy="1456567"/>
          </a:xfrm>
          <a:prstGeom prst="curved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Curved Left Arrow 7"/>
          <p:cNvSpPr/>
          <p:nvPr/>
        </p:nvSpPr>
        <p:spPr>
          <a:xfrm>
            <a:off x="5994840" y="2502306"/>
            <a:ext cx="859075" cy="1456567"/>
          </a:xfrm>
          <a:prstGeom prst="curved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Curved Left Arrow 13"/>
          <p:cNvSpPr/>
          <p:nvPr/>
        </p:nvSpPr>
        <p:spPr>
          <a:xfrm rot="10800000">
            <a:off x="1616758" y="2390262"/>
            <a:ext cx="1400665" cy="2709361"/>
          </a:xfrm>
          <a:prstGeom prst="curved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Curved Left Arrow 15"/>
          <p:cNvSpPr/>
          <p:nvPr/>
        </p:nvSpPr>
        <p:spPr>
          <a:xfrm rot="10800000">
            <a:off x="2158362" y="2502306"/>
            <a:ext cx="859075" cy="1456567"/>
          </a:xfrm>
          <a:prstGeom prst="curved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Curved Left Arrow 14"/>
          <p:cNvSpPr/>
          <p:nvPr/>
        </p:nvSpPr>
        <p:spPr>
          <a:xfrm rot="10800000">
            <a:off x="2158362" y="3607076"/>
            <a:ext cx="859075" cy="1456567"/>
          </a:xfrm>
          <a:prstGeom prst="curved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62797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8" grpId="0" animBg="1"/>
      <p:bldP spid="14" grpId="0" animBg="1"/>
      <p:bldP spid="16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factors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2942" y="1865176"/>
            <a:ext cx="93075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Inputs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75" y="3843364"/>
            <a:ext cx="2809338" cy="21070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4272" y="1729902"/>
            <a:ext cx="2203700" cy="23049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159" y="3843364"/>
            <a:ext cx="3786500" cy="21070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260" y="1865176"/>
            <a:ext cx="5246040" cy="180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069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factors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2942" y="1865176"/>
            <a:ext cx="306910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Nature of the problem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75" y="3070896"/>
            <a:ext cx="3893463" cy="3040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05" y="2326839"/>
            <a:ext cx="4957861" cy="291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679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factors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2942" y="1865176"/>
            <a:ext cx="412994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Control, incentives, openness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75" y="2614350"/>
            <a:ext cx="3915789" cy="2092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098" y="4613830"/>
            <a:ext cx="4309448" cy="141596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915" y="2483632"/>
            <a:ext cx="3452835" cy="176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113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factors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2942" y="1865176"/>
            <a:ext cx="276118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Safety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and Security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4311" y="2014568"/>
            <a:ext cx="3922866" cy="33854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08" y="3706547"/>
            <a:ext cx="4373751" cy="20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320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factors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2942" y="1865176"/>
            <a:ext cx="6897128" cy="1200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All of the above (I/O, Control,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Safety &amp; Security)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!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4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Plus: generality, capability, domains of application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250" y="3214895"/>
            <a:ext cx="7197820" cy="26594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554" y="4538436"/>
            <a:ext cx="5022094" cy="153917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27006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Landscape factors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2942" y="1865176"/>
            <a:ext cx="411251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Number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and identity of actors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51208"/>
            <a:ext cx="9144000" cy="310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199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Landscape factors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2942" y="1865176"/>
            <a:ext cx="330835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Inter-actor relationships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75" y="2381924"/>
            <a:ext cx="8478685" cy="37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662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Landscape factors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2942" y="1865176"/>
            <a:ext cx="303514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International relations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749" y="2401535"/>
            <a:ext cx="7246101" cy="379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262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 strategy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2914" y="2118096"/>
            <a:ext cx="3268216" cy="2246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is Alice.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Alice has just been elected president of the USA.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What should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Alice do about AGI?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737" y="1432221"/>
            <a:ext cx="3244868" cy="45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037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Landscape factors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2942" y="1865176"/>
            <a:ext cx="270993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Society and culture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765" y="4437952"/>
            <a:ext cx="5704223" cy="1527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018" y="1865176"/>
            <a:ext cx="4501807" cy="3353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752" y="2592435"/>
            <a:ext cx="1696125" cy="169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257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Landscape factors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2942" y="1865176"/>
            <a:ext cx="195702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economy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69" y="3285015"/>
            <a:ext cx="3906147" cy="27922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4774" y="4431666"/>
            <a:ext cx="3156879" cy="2035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9628" y="1421879"/>
            <a:ext cx="4541114" cy="284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727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Landscape factors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2942" y="1865176"/>
            <a:ext cx="240185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environment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800" y="1680397"/>
            <a:ext cx="4279918" cy="4279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8" y="3457894"/>
            <a:ext cx="4500800" cy="25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382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Landscape factors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2942" y="1865176"/>
            <a:ext cx="120411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Security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395" y="1865176"/>
            <a:ext cx="4594178" cy="3057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5" y="3237233"/>
            <a:ext cx="3967220" cy="280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385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8400"/>
            <a:ext cx="9144000" cy="450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177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perspectives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incentives</a:t>
            </a:r>
          </a:p>
          <a:p>
            <a:r>
              <a:rPr lang="en-US" dirty="0"/>
              <a:t>models</a:t>
            </a:r>
          </a:p>
          <a:p>
            <a:r>
              <a:rPr lang="en-US" dirty="0" err="1"/>
              <a:t>generalisations</a:t>
            </a:r>
            <a:endParaRPr lang="en-US" dirty="0"/>
          </a:p>
          <a:p>
            <a:r>
              <a:rPr lang="en-US" dirty="0"/>
              <a:t>attractors</a:t>
            </a:r>
          </a:p>
          <a:p>
            <a:r>
              <a:rPr lang="en-US" dirty="0"/>
              <a:t>stability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identities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world view</a:t>
            </a:r>
          </a:p>
          <a:p>
            <a:r>
              <a:rPr lang="en-US" dirty="0"/>
              <a:t>salience</a:t>
            </a:r>
          </a:p>
          <a:p>
            <a:r>
              <a:rPr lang="en-US" dirty="0"/>
              <a:t>narrative</a:t>
            </a:r>
          </a:p>
        </p:txBody>
      </p:sp>
    </p:spTree>
    <p:extLst>
      <p:ext uri="{BB962C8B-B14F-4D97-AF65-F5344CB8AC3E}">
        <p14:creationId xmlns:p14="http://schemas.microsoft.com/office/powerpoint/2010/main" val="39949167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124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CSER AI Strategy scenario role-plays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~20 </a:t>
            </a:r>
            <a:r>
              <a:rPr lang="en-US" dirty="0"/>
              <a:t>so far</a:t>
            </a:r>
          </a:p>
          <a:p>
            <a:r>
              <a:rPr lang="en-US" dirty="0"/>
              <a:t>3-60 participants</a:t>
            </a:r>
          </a:p>
          <a:p>
            <a:r>
              <a:rPr lang="en-US" dirty="0"/>
              <a:t>AI researchers, policy researchers, effective altruists, general public</a:t>
            </a:r>
          </a:p>
          <a:p>
            <a:r>
              <a:rPr lang="en-US" dirty="0"/>
              <a:t>Play as USG, PRC, EU, Tech company, </a:t>
            </a:r>
            <a:r>
              <a:rPr lang="en-US" dirty="0" err="1"/>
              <a:t>Defence</a:t>
            </a:r>
            <a:r>
              <a:rPr lang="en-US" dirty="0"/>
              <a:t> contractor, NGO</a:t>
            </a:r>
          </a:p>
          <a:p>
            <a:r>
              <a:rPr lang="en-US" dirty="0"/>
              <a:t>Track talent, compute, technical breakthroughs, data, money</a:t>
            </a:r>
          </a:p>
          <a:p>
            <a:r>
              <a:rPr lang="en-US" dirty="0"/>
              <a:t>Public and secret actions, negotiations, time pressure</a:t>
            </a:r>
          </a:p>
          <a:p>
            <a:r>
              <a:rPr lang="en-US" dirty="0"/>
              <a:t>Fun, if depressing at times</a:t>
            </a:r>
          </a:p>
          <a:p>
            <a:endParaRPr lang="en-US" dirty="0"/>
          </a:p>
          <a:p>
            <a:r>
              <a:rPr lang="en-US" dirty="0"/>
              <a:t>Get in touch if you’re interested</a:t>
            </a:r>
          </a:p>
        </p:txBody>
      </p:sp>
    </p:spTree>
    <p:extLst>
      <p:ext uri="{BB962C8B-B14F-4D97-AF65-F5344CB8AC3E}">
        <p14:creationId xmlns:p14="http://schemas.microsoft.com/office/powerpoint/2010/main" val="358592241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ch heave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en-GB" dirty="0" smtClean="0"/>
              <a:t>AGI futures narratives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3" name="image13.jpg" descr="image1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5537" y="1490312"/>
            <a:ext cx="4076192" cy="2292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14.jpg" descr="image14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6267" y="3148818"/>
            <a:ext cx="3523558" cy="198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15.jpg" descr="image15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3225" y="3981590"/>
            <a:ext cx="2131293" cy="142030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455877" y="1676852"/>
            <a:ext cx="1862046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Tech utopia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Arms race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dirty="0" smtClean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 smtClean="0"/>
              <a:t>Malicious use</a:t>
            </a: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Existential risk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What is A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en-GB" dirty="0" smtClean="0">
                <a:latin typeface="+mn-lt"/>
                <a:ea typeface="+mn-ea"/>
                <a:cs typeface="+mn-cs"/>
                <a:sym typeface="Helvetica"/>
              </a:rPr>
              <a:t>How do we explore and communicate these futures?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4298" y="2420762"/>
            <a:ext cx="9233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lvl="1" indent="0"/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9141" y="2837444"/>
            <a:ext cx="1592197" cy="24149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4055" y="2837444"/>
            <a:ext cx="1752596" cy="2414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06" y="2837445"/>
            <a:ext cx="1756741" cy="2414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843" y="2837879"/>
            <a:ext cx="1591911" cy="2414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997" y="2837444"/>
            <a:ext cx="1572840" cy="24149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6609" y="1865176"/>
            <a:ext cx="349725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Single author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exploration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7143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What is A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en-GB" dirty="0" smtClean="0">
                <a:latin typeface="+mn-lt"/>
                <a:ea typeface="+mn-ea"/>
                <a:cs typeface="+mn-cs"/>
                <a:sym typeface="Helvetica"/>
              </a:rPr>
              <a:t>How do we </a:t>
            </a:r>
            <a:r>
              <a:rPr lang="en-GB" dirty="0"/>
              <a:t>explore and communicate these </a:t>
            </a:r>
            <a:r>
              <a:rPr lang="en-GB" dirty="0" smtClean="0">
                <a:latin typeface="+mn-lt"/>
                <a:ea typeface="+mn-ea"/>
                <a:cs typeface="+mn-cs"/>
                <a:sym typeface="Helvetica"/>
              </a:rPr>
              <a:t>futures?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4298" y="2420762"/>
            <a:ext cx="9233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lvl="1" indent="0"/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6609" y="1865176"/>
            <a:ext cx="572022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Expert workshops, multi-authored reports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75" y="3301364"/>
            <a:ext cx="5271907" cy="1854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569" y="2730566"/>
            <a:ext cx="2945256" cy="29452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75157" y="5694747"/>
            <a:ext cx="29905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maliciousaireport.com</a:t>
            </a:r>
            <a:r>
              <a:rPr lang="en-US" dirty="0"/>
              <a:t>/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53057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Exponential grow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en-GB" dirty="0"/>
              <a:t>How do we </a:t>
            </a:r>
            <a:r>
              <a:rPr lang="en-GB" dirty="0">
                <a:sym typeface="Arial"/>
              </a:rPr>
              <a:t>explore and communicate these </a:t>
            </a:r>
            <a:r>
              <a:rPr lang="en-GB" dirty="0"/>
              <a:t>futures?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9476" y="2203575"/>
            <a:ext cx="4461690" cy="34949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67044" y="5491347"/>
            <a:ext cx="3105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blog.openai.com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080" y="2878710"/>
            <a:ext cx="4815252" cy="31027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4904" y="2420659"/>
            <a:ext cx="3147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www.eff.org</a:t>
            </a:r>
            <a:r>
              <a:rPr lang="en-US" dirty="0"/>
              <a:t>/</a:t>
            </a:r>
            <a:r>
              <a:rPr lang="en-US" dirty="0" err="1"/>
              <a:t>ai</a:t>
            </a:r>
            <a:r>
              <a:rPr lang="en-US" dirty="0"/>
              <a:t>/metrics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904" y="1739695"/>
            <a:ext cx="168336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trends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What is A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en-GB" dirty="0" smtClean="0">
                <a:latin typeface="+mn-lt"/>
                <a:ea typeface="+mn-ea"/>
                <a:cs typeface="+mn-cs"/>
                <a:sym typeface="Helvetica"/>
              </a:rPr>
              <a:t>How do we </a:t>
            </a:r>
            <a:r>
              <a:rPr lang="en-GB" dirty="0"/>
              <a:t>explore and communicate these </a:t>
            </a:r>
            <a:r>
              <a:rPr lang="en-GB" dirty="0" smtClean="0">
                <a:latin typeface="+mn-lt"/>
                <a:ea typeface="+mn-ea"/>
                <a:cs typeface="+mn-cs"/>
                <a:sym typeface="Helvetica"/>
              </a:rPr>
              <a:t>futures?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4298" y="2420762"/>
            <a:ext cx="9233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lvl="1" indent="0"/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6609" y="1865176"/>
            <a:ext cx="441643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Aggregate probability estimates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75" y="3638945"/>
            <a:ext cx="4183316" cy="2319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554" y="2651698"/>
            <a:ext cx="4614690" cy="24663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63253" y="5312211"/>
            <a:ext cx="2993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www.metaculus.com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6609" y="3112834"/>
            <a:ext cx="3507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www.getguesstimate.com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6266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What is A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en-GB" dirty="0" smtClean="0">
                <a:latin typeface="+mn-lt"/>
                <a:ea typeface="+mn-ea"/>
                <a:cs typeface="+mn-cs"/>
                <a:sym typeface="Helvetica"/>
              </a:rPr>
              <a:t>How do we </a:t>
            </a:r>
            <a:r>
              <a:rPr lang="en-GB" dirty="0"/>
              <a:t>explore and communicate these </a:t>
            </a:r>
            <a:r>
              <a:rPr lang="en-GB" dirty="0" smtClean="0">
                <a:latin typeface="+mn-lt"/>
                <a:ea typeface="+mn-ea"/>
                <a:cs typeface="+mn-cs"/>
                <a:sym typeface="Helvetica"/>
              </a:rPr>
              <a:t>futures?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4298" y="2420762"/>
            <a:ext cx="9233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lvl="1" indent="0"/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2942" y="1865176"/>
            <a:ext cx="188879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Video 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games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6042" y="2790093"/>
            <a:ext cx="4463784" cy="2510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91" y="2790092"/>
            <a:ext cx="3909884" cy="25108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84106" y="5374004"/>
            <a:ext cx="4734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www.decisionproblem.com</a:t>
            </a:r>
            <a:r>
              <a:rPr lang="en-US" dirty="0"/>
              <a:t>/paperclips/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7380" y="5337585"/>
            <a:ext cx="23248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bit.ly</a:t>
            </a:r>
            <a:r>
              <a:rPr lang="en-US" dirty="0"/>
              <a:t>/2uqXNUn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31219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What is A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en-GB" dirty="0" smtClean="0">
                <a:latin typeface="+mn-lt"/>
                <a:ea typeface="+mn-ea"/>
                <a:cs typeface="+mn-cs"/>
                <a:sym typeface="Helvetica"/>
              </a:rPr>
              <a:t>How do we </a:t>
            </a:r>
            <a:r>
              <a:rPr lang="en-GB" dirty="0"/>
              <a:t>explore and communicate these </a:t>
            </a:r>
            <a:r>
              <a:rPr lang="en-GB" dirty="0" smtClean="0">
                <a:latin typeface="+mn-lt"/>
                <a:ea typeface="+mn-ea"/>
                <a:cs typeface="+mn-cs"/>
                <a:sym typeface="Helvetica"/>
              </a:rPr>
              <a:t>futures?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4298" y="2420762"/>
            <a:ext cx="9233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lvl="1" indent="0"/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1643" y="1634344"/>
            <a:ext cx="257287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Scenario role-play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409" y="3382543"/>
            <a:ext cx="3623051" cy="2717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43" y="2420762"/>
            <a:ext cx="2419162" cy="3627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613" y="1549018"/>
            <a:ext cx="4651211" cy="172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028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blank">
      <a:dk1>
        <a:srgbClr val="003E72"/>
      </a:dk1>
      <a:lt1>
        <a:srgbClr val="727272"/>
      </a:lt1>
      <a:dk2>
        <a:srgbClr val="A7A7A7"/>
      </a:dk2>
      <a:lt2>
        <a:srgbClr val="535353"/>
      </a:lt2>
      <a:accent1>
        <a:srgbClr val="0073CF"/>
      </a:accent1>
      <a:accent2>
        <a:srgbClr val="E37222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blan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E7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E7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E37222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blan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E7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E7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7644</TotalTime>
  <Words>352</Words>
  <Application>Microsoft Macintosh PowerPoint</Application>
  <PresentationFormat>On-screen Show (4:3)</PresentationFormat>
  <Paragraphs>93</Paragraphs>
  <Slides>27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blank</vt:lpstr>
      <vt:lpstr>AGI strategy</vt:lpstr>
      <vt:lpstr>AGI strategy</vt:lpstr>
      <vt:lpstr>AGI futures narratives</vt:lpstr>
      <vt:lpstr>How do we explore and communicate these futures?</vt:lpstr>
      <vt:lpstr>How do we explore and communicate these futures?</vt:lpstr>
      <vt:lpstr>How do we explore and communicate these futures?</vt:lpstr>
      <vt:lpstr>How do we explore and communicate these futures?</vt:lpstr>
      <vt:lpstr>How do we explore and communicate these futures?</vt:lpstr>
      <vt:lpstr>How do we explore and communicate these futures?</vt:lpstr>
      <vt:lpstr>PowerPoint Presentation</vt:lpstr>
      <vt:lpstr>What should we be looking at?</vt:lpstr>
      <vt:lpstr>Development factors</vt:lpstr>
      <vt:lpstr>Development factors</vt:lpstr>
      <vt:lpstr>Development factors</vt:lpstr>
      <vt:lpstr>Development factors</vt:lpstr>
      <vt:lpstr>Deployment factors</vt:lpstr>
      <vt:lpstr>Landscape factors</vt:lpstr>
      <vt:lpstr>Landscape factors</vt:lpstr>
      <vt:lpstr>Landscape factors</vt:lpstr>
      <vt:lpstr>Landscape factors</vt:lpstr>
      <vt:lpstr>Landscape factors</vt:lpstr>
      <vt:lpstr>Landscape factors</vt:lpstr>
      <vt:lpstr>Landscape factors</vt:lpstr>
      <vt:lpstr>PowerPoint Presentation</vt:lpstr>
      <vt:lpstr>Different perspectives</vt:lpstr>
      <vt:lpstr>PowerPoint Presentation</vt:lpstr>
      <vt:lpstr>CSER AI Strategy scenario role-plays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Intelligence: Mid- and Long- Term Futures</dc:title>
  <cp:lastModifiedBy>Shahar Avin</cp:lastModifiedBy>
  <cp:revision>35</cp:revision>
  <dcterms:modified xsi:type="dcterms:W3CDTF">2019-07-28T09:24:10Z</dcterms:modified>
</cp:coreProperties>
</file>